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1"/>
  </p:notesMasterIdLst>
  <p:handoutMasterIdLst>
    <p:handoutMasterId r:id="rId12"/>
  </p:handoutMasterIdLst>
  <p:sldIdLst>
    <p:sldId id="257" r:id="rId3"/>
    <p:sldId id="276" r:id="rId4"/>
    <p:sldId id="270" r:id="rId5"/>
    <p:sldId id="260" r:id="rId6"/>
    <p:sldId id="261" r:id="rId7"/>
    <p:sldId id="267" r:id="rId8"/>
    <p:sldId id="269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93" autoAdjust="0"/>
    <p:restoredTop sz="94660"/>
  </p:normalViewPr>
  <p:slideViewPr>
    <p:cSldViewPr>
      <p:cViewPr>
        <p:scale>
          <a:sx n="62" d="100"/>
          <a:sy n="62" d="100"/>
        </p:scale>
        <p:origin x="-1608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E9A5B-65AC-47FB-B6DE-C7E25D896403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2D748-260F-4D16-935B-C61E7FD5C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23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6ACDCD-B63C-4FEF-BC5F-D193542BCEC4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FD3F1-D614-4CE0-81D4-6151A8B5F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968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729AD-0230-4CC9-8CD6-239098A6653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14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72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74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980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814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557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405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975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2586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6435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339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631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97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4997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2220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814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423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34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7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06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825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17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936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E096C-E76D-429D-A955-38A781844753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7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266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00B0F0"/>
                </a:solidFill>
              </a:rPr>
              <a:t>Me llamo ________________ Clase 602</a:t>
            </a:r>
            <a:br>
              <a:rPr lang="en-US" sz="3600" dirty="0" smtClean="0">
                <a:solidFill>
                  <a:srgbClr val="00B0F0"/>
                </a:solidFill>
              </a:rPr>
            </a:br>
            <a:r>
              <a:rPr lang="en-US" sz="3600" dirty="0" smtClean="0">
                <a:solidFill>
                  <a:srgbClr val="00B0F0"/>
                </a:solidFill>
              </a:rPr>
              <a:t>La fecha es el </a:t>
            </a:r>
            <a:r>
              <a:rPr lang="en-US" sz="3600" dirty="0">
                <a:solidFill>
                  <a:srgbClr val="00B0F0"/>
                </a:solidFill>
              </a:rPr>
              <a:t>8</a:t>
            </a:r>
            <a:r>
              <a:rPr lang="en-US" sz="3600" dirty="0" smtClean="0">
                <a:solidFill>
                  <a:srgbClr val="00B0F0"/>
                </a:solidFill>
              </a:rPr>
              <a:t> de </a:t>
            </a:r>
            <a:r>
              <a:rPr lang="en-US" sz="3600" dirty="0" err="1" smtClean="0">
                <a:solidFill>
                  <a:srgbClr val="00B0F0"/>
                </a:solidFill>
              </a:rPr>
              <a:t>marzo</a:t>
            </a:r>
            <a:r>
              <a:rPr lang="en-US" sz="3600" dirty="0" smtClean="0">
                <a:solidFill>
                  <a:srgbClr val="00B0F0"/>
                </a:solidFill>
              </a:rPr>
              <a:t> del 2017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56: </a:t>
            </a:r>
            <a:r>
              <a:rPr lang="es-ES_tradnl" dirty="0" smtClean="0"/>
              <a:t>¿Como continuamos el repaso para el examen del MAÑANA?</a:t>
            </a:r>
          </a:p>
          <a:p>
            <a:pPr marL="0" indent="0">
              <a:buNone/>
            </a:pPr>
            <a:r>
              <a:rPr lang="es-ES_tradnl" i="1" dirty="0" smtClean="0">
                <a:solidFill>
                  <a:srgbClr val="7030A0"/>
                </a:solidFill>
              </a:rPr>
              <a:t>L.O.- to </a:t>
            </a:r>
            <a:r>
              <a:rPr lang="es-ES_tradnl" i="1" dirty="0" err="1" smtClean="0">
                <a:solidFill>
                  <a:srgbClr val="7030A0"/>
                </a:solidFill>
              </a:rPr>
              <a:t>finish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the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review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for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the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unit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exam</a:t>
            </a:r>
            <a:endParaRPr lang="es-ES_tradnl" i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 </a:t>
            </a:r>
            <a:r>
              <a:rPr lang="es-ES_tradnl" b="1" dirty="0" smtClean="0">
                <a:solidFill>
                  <a:srgbClr val="00B050"/>
                </a:solidFill>
              </a:rPr>
              <a:t> </a:t>
            </a:r>
            <a:r>
              <a:rPr lang="es-ES_tradnl" b="1" dirty="0" err="1" smtClean="0"/>
              <a:t>Read</a:t>
            </a:r>
            <a:r>
              <a:rPr lang="es-ES_tradnl" b="1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following</a:t>
            </a:r>
            <a:r>
              <a:rPr lang="es-ES_tradnl" dirty="0" smtClean="0"/>
              <a:t>; then COPY and complete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comprehension</a:t>
            </a:r>
            <a:r>
              <a:rPr lang="es-ES_tradnl" dirty="0" smtClean="0"/>
              <a:t> </a:t>
            </a:r>
            <a:r>
              <a:rPr lang="es-ES_tradnl" dirty="0" err="1" smtClean="0"/>
              <a:t>sentences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	</a:t>
            </a:r>
            <a:r>
              <a:rPr lang="es-ES_tradnl" i="1" dirty="0" smtClean="0">
                <a:solidFill>
                  <a:srgbClr val="002060"/>
                </a:solidFill>
              </a:rPr>
              <a:t>En las ciudades grandes hay muchos edificios altos. Hay también mucho trafico. Las ciudades son grandes. No son pequeñas.</a:t>
            </a:r>
            <a:endParaRPr lang="es-ES_tradnl" dirty="0" smtClean="0">
              <a:solidFill>
                <a:srgbClr val="002060"/>
              </a:solidFill>
            </a:endParaRPr>
          </a:p>
          <a:p>
            <a:pPr marL="514350" indent="-514350">
              <a:buClr>
                <a:srgbClr val="008000"/>
              </a:buClr>
              <a:buAutoNum type="arabicPeriod"/>
            </a:pPr>
            <a:r>
              <a:rPr lang="es-ES_tradnl" dirty="0" smtClean="0"/>
              <a:t>Las ciudades son ________					a. zonas rurales		b. zonas urbanas</a:t>
            </a:r>
          </a:p>
          <a:p>
            <a:pPr marL="514350" indent="-514350">
              <a:buClr>
                <a:srgbClr val="008000"/>
              </a:buClr>
              <a:buAutoNum type="arabicPeriod"/>
            </a:pPr>
            <a:r>
              <a:rPr lang="es-ES_tradnl" dirty="0" smtClean="0"/>
              <a:t>Cuando hay mucho trafico hay _______			a. muchos carros		b. muchos garajes</a:t>
            </a:r>
          </a:p>
          <a:p>
            <a:pPr marL="0" indent="0">
              <a:buClr>
                <a:srgbClr val="008000"/>
              </a:buClr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9976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7" t="16337" r="32415" b="15833"/>
          <a:stretch/>
        </p:blipFill>
        <p:spPr bwMode="auto">
          <a:xfrm>
            <a:off x="228600" y="655638"/>
            <a:ext cx="8325134" cy="620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02956" y="572869"/>
            <a:ext cx="89410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I- </a:t>
            </a:r>
            <a:r>
              <a:rPr lang="en-US" sz="3600" b="1" dirty="0" smtClean="0">
                <a:solidFill>
                  <a:prstClr val="black"/>
                </a:solidFill>
              </a:rPr>
              <a:t>Rewrite each sentence in the Plural form</a:t>
            </a:r>
            <a:endParaRPr lang="en-US" sz="3600" b="1" dirty="0">
              <a:solidFill>
                <a:srgbClr val="008000"/>
              </a:solidFill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457200" y="-122238"/>
            <a:ext cx="8229600" cy="884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en-US" b="1" dirty="0" err="1" smtClean="0">
                <a:solidFill>
                  <a:srgbClr val="FF0000"/>
                </a:solidFill>
              </a:rPr>
              <a:t>Practica</a:t>
            </a:r>
            <a:endParaRPr lang="en-US" alt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48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867400"/>
          </a:xfrm>
        </p:spPr>
        <p:txBody>
          <a:bodyPr>
            <a:normAutofit/>
          </a:bodyPr>
          <a:lstStyle/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¿Cuántos hermanos tienes?   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Si, cuantos tienes.	</a:t>
            </a:r>
            <a:r>
              <a:rPr lang="es-ES_tradnl" sz="2800" dirty="0" smtClean="0">
                <a:solidFill>
                  <a:srgbClr val="0070C0"/>
                </a:solidFill>
              </a:rPr>
              <a:t>b.</a:t>
            </a:r>
            <a:r>
              <a:rPr lang="es-ES_tradnl" sz="2800" dirty="0" smtClean="0"/>
              <a:t> Tengo dos	    </a:t>
            </a:r>
            <a:r>
              <a:rPr lang="es-ES_tradnl" sz="2800" dirty="0" smtClean="0">
                <a:solidFill>
                  <a:srgbClr val="0070C0"/>
                </a:solidFill>
              </a:rPr>
              <a:t>c.</a:t>
            </a:r>
            <a:r>
              <a:rPr lang="es-ES_tradnl" sz="2800" dirty="0" smtClean="0"/>
              <a:t> Tienes dos  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¿Cuántos nietos tienen los abuelos?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Tienen dos	</a:t>
            </a:r>
            <a:r>
              <a:rPr lang="es-ES_tradnl" sz="2800" dirty="0" smtClean="0">
                <a:solidFill>
                  <a:srgbClr val="0070C0"/>
                </a:solidFill>
              </a:rPr>
              <a:t>b. </a:t>
            </a:r>
            <a:r>
              <a:rPr lang="es-ES_tradnl" sz="2800" dirty="0" smtClean="0"/>
              <a:t>Tenemos dos	</a:t>
            </a:r>
            <a:r>
              <a:rPr lang="es-ES_tradnl" sz="2800" dirty="0" smtClean="0">
                <a:solidFill>
                  <a:srgbClr val="0070C0"/>
                </a:solidFill>
              </a:rPr>
              <a:t>c. </a:t>
            </a:r>
            <a:r>
              <a:rPr lang="es-ES_tradnl" sz="2800" dirty="0" smtClean="0"/>
              <a:t>Tienes dos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</a:t>
            </a:r>
            <a:r>
              <a:rPr lang="es-ES_tradnl" sz="2800" dirty="0" smtClean="0"/>
              <a:t>Tienen </a:t>
            </a:r>
            <a:r>
              <a:rPr lang="es-ES_tradnl" sz="2800" dirty="0" smtClean="0"/>
              <a:t>ustedes una mascota?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Si, tienen una mascota.       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b. </a:t>
            </a:r>
            <a:r>
              <a:rPr lang="es-ES_tradnl" sz="2800" dirty="0" smtClean="0"/>
              <a:t>Si, </a:t>
            </a:r>
            <a:r>
              <a:rPr lang="es-ES_tradnl" sz="2800" dirty="0" smtClean="0"/>
              <a:t>tenemos un perrito.         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c. </a:t>
            </a:r>
            <a:r>
              <a:rPr lang="es-ES_tradnl" sz="2800" dirty="0" smtClean="0"/>
              <a:t>Si, tengo un gato. 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¿Qué tiene tu primo? </a:t>
            </a:r>
          </a:p>
          <a:p>
            <a:pPr marL="0" indent="0">
              <a:buClr>
                <a:srgbClr val="0070C0"/>
              </a:buClr>
              <a:buNone/>
            </a:pPr>
            <a:r>
              <a:rPr lang="es-ES_tradnl" sz="2800" dirty="0"/>
              <a:t> </a:t>
            </a:r>
            <a:r>
              <a:rPr lang="es-ES_tradnl" sz="2800" dirty="0" smtClean="0"/>
              <a:t>     .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Si, tengo un primo.</a:t>
            </a:r>
            <a:r>
              <a:rPr lang="es-ES_tradnl" sz="2800" dirty="0"/>
              <a:t> </a:t>
            </a:r>
            <a:endParaRPr lang="es-ES_tradnl" sz="2800" dirty="0" smtClean="0"/>
          </a:p>
          <a:p>
            <a:pPr marL="0" indent="0">
              <a:buClr>
                <a:srgbClr val="0070C0"/>
              </a:buClr>
              <a:buNone/>
            </a:pPr>
            <a:r>
              <a:rPr lang="es-ES_tradnl" sz="2800" dirty="0" smtClean="0">
                <a:solidFill>
                  <a:srgbClr val="0070C0"/>
                </a:solidFill>
              </a:rPr>
              <a:t>      </a:t>
            </a:r>
            <a:r>
              <a:rPr lang="es-ES_tradnl" sz="2800" dirty="0" smtClean="0"/>
              <a:t>.</a:t>
            </a:r>
            <a:r>
              <a:rPr lang="es-ES_tradnl" sz="2800" dirty="0" smtClean="0">
                <a:solidFill>
                  <a:srgbClr val="0070C0"/>
                </a:solidFill>
              </a:rPr>
              <a:t>b. </a:t>
            </a:r>
            <a:r>
              <a:rPr lang="es-ES_tradnl" sz="2800" dirty="0" smtClean="0"/>
              <a:t>Tienes un primo.                                                                </a:t>
            </a:r>
          </a:p>
          <a:p>
            <a:pPr marL="0" indent="0">
              <a:buClr>
                <a:srgbClr val="0070C0"/>
              </a:buClr>
              <a:buNone/>
            </a:pPr>
            <a:r>
              <a:rPr lang="es-ES_tradnl" sz="2800" dirty="0"/>
              <a:t> </a:t>
            </a:r>
            <a:r>
              <a:rPr lang="es-ES_tradnl" sz="2800" dirty="0" smtClean="0"/>
              <a:t>    </a:t>
            </a:r>
            <a:r>
              <a:rPr lang="es-ES_tradnl" sz="2800" dirty="0" smtClean="0"/>
              <a:t> .</a:t>
            </a:r>
            <a:r>
              <a:rPr lang="es-ES_tradnl" sz="2800" dirty="0" smtClean="0">
                <a:solidFill>
                  <a:srgbClr val="0070C0"/>
                </a:solidFill>
              </a:rPr>
              <a:t>c. </a:t>
            </a:r>
            <a:r>
              <a:rPr lang="es-ES_tradnl" sz="2800" dirty="0" smtClean="0"/>
              <a:t>Tiene un carro nuevo.</a:t>
            </a:r>
            <a:endParaRPr lang="es-ES_tradnl" sz="2800" dirty="0"/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228600" y="65782"/>
            <a:ext cx="89916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Aft>
                <a:spcPct val="0"/>
              </a:spcAft>
            </a:pPr>
            <a:endParaRPr lang="es-ES_tradnl" altLang="en-US" sz="3200" b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II- </a:t>
            </a:r>
            <a:r>
              <a:rPr lang="es-ES_tradnl" altLang="en-US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Copy</a:t>
            </a:r>
            <a:r>
              <a:rPr lang="es-ES_tradnl" altLang="en-US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ES_tradnl" altLang="en-US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choose</a:t>
            </a:r>
            <a:r>
              <a:rPr lang="es-ES_tradnl" altLang="en-US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</a:t>
            </a:r>
            <a:r>
              <a:rPr lang="es-ES_tradnl" altLang="en-US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response:</a:t>
            </a:r>
            <a:endParaRPr lang="es-ES_tradnl" altLang="en-US" sz="3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62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4" t="23728" r="20259" b="18221"/>
          <a:stretch/>
        </p:blipFill>
        <p:spPr bwMode="auto">
          <a:xfrm>
            <a:off x="0" y="1447800"/>
            <a:ext cx="914400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200" y="268069"/>
            <a:ext cx="8991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III- </a:t>
            </a:r>
            <a:r>
              <a:rPr lang="en-US" sz="3600" b="1" dirty="0" smtClean="0"/>
              <a:t>Copy and choose the correct completion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4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6" t="27481" r="31811" b="19084"/>
          <a:stretch/>
        </p:blipFill>
        <p:spPr bwMode="auto">
          <a:xfrm>
            <a:off x="0" y="1143000"/>
            <a:ext cx="9144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2400" y="533400"/>
            <a:ext cx="8839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IV- </a:t>
            </a:r>
            <a:r>
              <a:rPr lang="en-US" sz="3600" b="1" dirty="0" err="1" smtClean="0"/>
              <a:t>Copia</a:t>
            </a:r>
            <a:r>
              <a:rPr lang="en-US" sz="3600" b="1" dirty="0" smtClean="0"/>
              <a:t> y </a:t>
            </a:r>
            <a:r>
              <a:rPr lang="en-US" sz="3600" b="1" dirty="0" err="1" smtClean="0"/>
              <a:t>completa</a:t>
            </a:r>
            <a:r>
              <a:rPr lang="en-US" sz="3600" b="1" dirty="0" smtClean="0"/>
              <a:t> con CIERTO o FALSO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5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ouse_with flo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12769"/>
            <a:ext cx="5486400" cy="535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4348912" y="4021550"/>
            <a:ext cx="0" cy="398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V="1">
            <a:off x="6279312" y="2120861"/>
            <a:ext cx="833842" cy="356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V="1">
            <a:off x="6604334" y="3418684"/>
            <a:ext cx="634666" cy="46751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V="1">
            <a:off x="3789948" y="1776252"/>
            <a:ext cx="313322" cy="115226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H="1" flipV="1">
            <a:off x="1752600" y="3657600"/>
            <a:ext cx="3810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2571665" y="3429000"/>
            <a:ext cx="34307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9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9247" name="Text Box 31"/>
          <p:cNvSpPr txBox="1">
            <a:spLocks noChangeArrowheads="1"/>
          </p:cNvSpPr>
          <p:nvPr/>
        </p:nvSpPr>
        <p:spPr bwMode="auto">
          <a:xfrm>
            <a:off x="1143000" y="2571690"/>
            <a:ext cx="6858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11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pic>
        <p:nvPicPr>
          <p:cNvPr id="9249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37470"/>
            <a:ext cx="1676400" cy="128693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1504950" y="5154863"/>
            <a:ext cx="1485900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</p:txBody>
      </p:sp>
      <p:sp>
        <p:nvSpPr>
          <p:cNvPr id="9254" name="Line 38"/>
          <p:cNvSpPr>
            <a:spLocks noChangeShapeType="1"/>
          </p:cNvSpPr>
          <p:nvPr/>
        </p:nvSpPr>
        <p:spPr bwMode="auto">
          <a:xfrm flipH="1" flipV="1">
            <a:off x="1625770" y="2797114"/>
            <a:ext cx="59656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55" name="Text Box 39"/>
          <p:cNvSpPr txBox="1">
            <a:spLocks noChangeArrowheads="1"/>
          </p:cNvSpPr>
          <p:nvPr/>
        </p:nvSpPr>
        <p:spPr bwMode="auto">
          <a:xfrm>
            <a:off x="4114800" y="3581400"/>
            <a:ext cx="5334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8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31" name="Text Box 30"/>
          <p:cNvSpPr txBox="1">
            <a:spLocks noChangeArrowheads="1"/>
          </p:cNvSpPr>
          <p:nvPr/>
        </p:nvSpPr>
        <p:spPr bwMode="auto">
          <a:xfrm>
            <a:off x="676275" y="3429000"/>
            <a:ext cx="466725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10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32" name="Text Box 16"/>
          <p:cNvSpPr txBox="1">
            <a:spLocks noChangeArrowheads="1"/>
          </p:cNvSpPr>
          <p:nvPr/>
        </p:nvSpPr>
        <p:spPr bwMode="auto">
          <a:xfrm>
            <a:off x="22746" y="321664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IV-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Label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FF0000"/>
                </a:solidFill>
              </a:rPr>
              <a:t>furniture</a:t>
            </a:r>
            <a:r>
              <a:rPr lang="es-ES_tradnl" altLang="en-US" sz="3200" b="1" dirty="0" smtClean="0">
                <a:solidFill>
                  <a:srgbClr val="FF0000"/>
                </a:solidFill>
              </a:rPr>
              <a:t>/ </a:t>
            </a:r>
            <a:r>
              <a:rPr lang="es-ES_tradnl" altLang="en-US" sz="3200" b="1" dirty="0" err="1" smtClean="0">
                <a:solidFill>
                  <a:srgbClr val="FF0000"/>
                </a:solidFill>
              </a:rPr>
              <a:t>appliances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in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rooms</a:t>
            </a:r>
            <a:endParaRPr lang="es-ES_tradnl" altLang="en-US" sz="3200" b="1" dirty="0">
              <a:solidFill>
                <a:srgbClr val="000000"/>
              </a:solidFill>
            </a:endParaRPr>
          </a:p>
        </p:txBody>
      </p:sp>
      <p:sp>
        <p:nvSpPr>
          <p:cNvPr id="28" name="Line 5"/>
          <p:cNvSpPr>
            <a:spLocks noChangeShapeType="1"/>
          </p:cNvSpPr>
          <p:nvPr/>
        </p:nvSpPr>
        <p:spPr bwMode="auto">
          <a:xfrm flipV="1">
            <a:off x="2743200" y="3792950"/>
            <a:ext cx="0" cy="398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3" name="Line 5"/>
          <p:cNvSpPr>
            <a:spLocks noChangeShapeType="1"/>
          </p:cNvSpPr>
          <p:nvPr/>
        </p:nvSpPr>
        <p:spPr bwMode="auto">
          <a:xfrm flipH="1" flipV="1">
            <a:off x="1041230" y="3809997"/>
            <a:ext cx="635170" cy="35245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5" name="Line 12"/>
          <p:cNvSpPr>
            <a:spLocks noChangeShapeType="1"/>
          </p:cNvSpPr>
          <p:nvPr/>
        </p:nvSpPr>
        <p:spPr bwMode="auto">
          <a:xfrm flipV="1">
            <a:off x="5537534" y="4191000"/>
            <a:ext cx="170146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6" name="Line 38"/>
          <p:cNvSpPr>
            <a:spLocks noChangeShapeType="1"/>
          </p:cNvSpPr>
          <p:nvPr/>
        </p:nvSpPr>
        <p:spPr bwMode="auto">
          <a:xfrm flipH="1" flipV="1">
            <a:off x="1625770" y="1981200"/>
            <a:ext cx="660230" cy="31981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7" name="Text Box 31"/>
          <p:cNvSpPr txBox="1">
            <a:spLocks noChangeArrowheads="1"/>
          </p:cNvSpPr>
          <p:nvPr/>
        </p:nvSpPr>
        <p:spPr bwMode="auto">
          <a:xfrm>
            <a:off x="1041230" y="1733490"/>
            <a:ext cx="53992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12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38" name="Line 38"/>
          <p:cNvSpPr>
            <a:spLocks noChangeShapeType="1"/>
          </p:cNvSpPr>
          <p:nvPr/>
        </p:nvSpPr>
        <p:spPr bwMode="auto">
          <a:xfrm flipH="1">
            <a:off x="2286000" y="5154863"/>
            <a:ext cx="2438400" cy="255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41" name="Text Box 31"/>
          <p:cNvSpPr txBox="1">
            <a:spLocks noChangeArrowheads="1"/>
          </p:cNvSpPr>
          <p:nvPr/>
        </p:nvSpPr>
        <p:spPr bwMode="auto">
          <a:xfrm>
            <a:off x="6705600" y="6229290"/>
            <a:ext cx="6096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5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42" name="Text Box 31"/>
          <p:cNvSpPr txBox="1">
            <a:spLocks noChangeArrowheads="1"/>
          </p:cNvSpPr>
          <p:nvPr/>
        </p:nvSpPr>
        <p:spPr bwMode="auto">
          <a:xfrm>
            <a:off x="5181600" y="6248400"/>
            <a:ext cx="393533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6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cxnSp>
        <p:nvCxnSpPr>
          <p:cNvPr id="3" name="Elbow Connector 2"/>
          <p:cNvCxnSpPr/>
          <p:nvPr/>
        </p:nvCxnSpPr>
        <p:spPr>
          <a:xfrm rot="16200000" flipH="1">
            <a:off x="4128078" y="2508830"/>
            <a:ext cx="4031092" cy="3295647"/>
          </a:xfrm>
          <a:prstGeom prst="bentConnector3">
            <a:avLst>
              <a:gd name="adj1" fmla="val -31283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19" name="Straight Arrow Connector 9218"/>
          <p:cNvCxnSpPr/>
          <p:nvPr/>
        </p:nvCxnSpPr>
        <p:spPr>
          <a:xfrm flipH="1">
            <a:off x="4305300" y="6078192"/>
            <a:ext cx="3486149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25" name="Straight Arrow Connector 9224"/>
          <p:cNvCxnSpPr/>
          <p:nvPr/>
        </p:nvCxnSpPr>
        <p:spPr>
          <a:xfrm flipV="1">
            <a:off x="247650" y="2352386"/>
            <a:ext cx="0" cy="375435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34" name="Straight Arrow Connector 9233"/>
          <p:cNvCxnSpPr/>
          <p:nvPr/>
        </p:nvCxnSpPr>
        <p:spPr>
          <a:xfrm flipV="1">
            <a:off x="247650" y="2299079"/>
            <a:ext cx="1276350" cy="60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 Box 26"/>
          <p:cNvSpPr txBox="1">
            <a:spLocks noChangeArrowheads="1"/>
          </p:cNvSpPr>
          <p:nvPr/>
        </p:nvSpPr>
        <p:spPr bwMode="auto">
          <a:xfrm>
            <a:off x="3789948" y="1371600"/>
            <a:ext cx="591552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1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76" name="Text Box 28"/>
          <p:cNvSpPr txBox="1">
            <a:spLocks noChangeArrowheads="1"/>
          </p:cNvSpPr>
          <p:nvPr/>
        </p:nvSpPr>
        <p:spPr bwMode="auto">
          <a:xfrm>
            <a:off x="7086600" y="1885890"/>
            <a:ext cx="533399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2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77" name="Text Box 28"/>
          <p:cNvSpPr txBox="1">
            <a:spLocks noChangeArrowheads="1"/>
          </p:cNvSpPr>
          <p:nvPr/>
        </p:nvSpPr>
        <p:spPr bwMode="auto">
          <a:xfrm>
            <a:off x="7239001" y="3105090"/>
            <a:ext cx="380998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3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 flipH="1" flipV="1">
            <a:off x="3505200" y="4362510"/>
            <a:ext cx="876300" cy="171568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419100" y="4419600"/>
            <a:ext cx="3086101" cy="165859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 Box 31"/>
          <p:cNvSpPr txBox="1">
            <a:spLocks noChangeArrowheads="1"/>
          </p:cNvSpPr>
          <p:nvPr/>
        </p:nvSpPr>
        <p:spPr bwMode="auto">
          <a:xfrm>
            <a:off x="7277100" y="3962400"/>
            <a:ext cx="4191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4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87" name="Line 38"/>
          <p:cNvSpPr>
            <a:spLocks noChangeShapeType="1"/>
          </p:cNvSpPr>
          <p:nvPr/>
        </p:nvSpPr>
        <p:spPr bwMode="auto">
          <a:xfrm>
            <a:off x="6248399" y="5504208"/>
            <a:ext cx="673267" cy="66799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88" name="Line 38"/>
          <p:cNvSpPr>
            <a:spLocks noChangeShapeType="1"/>
          </p:cNvSpPr>
          <p:nvPr/>
        </p:nvSpPr>
        <p:spPr bwMode="auto">
          <a:xfrm flipH="1">
            <a:off x="5410200" y="5638799"/>
            <a:ext cx="533400" cy="59179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89" name="Text Box 31"/>
          <p:cNvSpPr txBox="1">
            <a:spLocks noChangeArrowheads="1"/>
          </p:cNvSpPr>
          <p:nvPr/>
        </p:nvSpPr>
        <p:spPr bwMode="auto">
          <a:xfrm>
            <a:off x="1924050" y="5238689"/>
            <a:ext cx="310984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7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95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3" grpId="0" animBg="1"/>
      <p:bldP spid="9247" grpId="0" animBg="1"/>
      <p:bldP spid="9255" grpId="0" animBg="1"/>
      <p:bldP spid="31" grpId="0" animBg="1"/>
      <p:bldP spid="37" grpId="0" animBg="1"/>
      <p:bldP spid="41" grpId="0" animBg="1"/>
      <p:bldP spid="42" grpId="0" animBg="1"/>
      <p:bldP spid="75" grpId="0" animBg="1"/>
      <p:bldP spid="76" grpId="0" animBg="1"/>
      <p:bldP spid="77" grpId="0" animBg="1"/>
      <p:bldP spid="86" grpId="0" animBg="1"/>
      <p:bldP spid="8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6019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1. </a:t>
            </a:r>
            <a:r>
              <a:rPr lang="es-ES_tradnl" dirty="0" smtClean="0"/>
              <a:t>En España y Latinoamérica las macotas son populares en…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zonas urbanas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zonas rurales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2. </a:t>
            </a:r>
            <a:r>
              <a:rPr lang="es-ES_tradnl" dirty="0" smtClean="0"/>
              <a:t>Unas mascotas exóticas son los…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perros &amp; gatos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loros &amp; llamas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3. </a:t>
            </a:r>
            <a:r>
              <a:rPr lang="es-ES_tradnl" dirty="0" smtClean="0"/>
              <a:t>Un animal que no tiene paciencia es…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</a:t>
            </a:r>
            <a:r>
              <a:rPr lang="es-ES_tradnl" dirty="0" smtClean="0"/>
              <a:t> el loro			</a:t>
            </a:r>
            <a:r>
              <a:rPr lang="es-ES_tradnl" dirty="0" smtClean="0">
                <a:solidFill>
                  <a:srgbClr val="0070C0"/>
                </a:solidFill>
              </a:rPr>
              <a:t>b.</a:t>
            </a:r>
            <a:r>
              <a:rPr lang="es-ES_tradnl" dirty="0" smtClean="0"/>
              <a:t> la llama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4. </a:t>
            </a:r>
            <a:r>
              <a:rPr lang="es-ES_tradnl" dirty="0" smtClean="0"/>
              <a:t>La capital de Ecuador es…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Quito	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Madrid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5. </a:t>
            </a:r>
            <a:r>
              <a:rPr lang="es-ES_tradnl" dirty="0" smtClean="0"/>
              <a:t>Un colegio mixto es para…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solo muchachos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muchachos y muchachas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6. </a:t>
            </a:r>
            <a:r>
              <a:rPr lang="es-ES_tradnl" dirty="0" smtClean="0"/>
              <a:t>El Pichincha es…..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un volcán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una montana</a:t>
            </a:r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228600" y="152400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V-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Copy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and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choose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correct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response</a:t>
            </a:r>
            <a:endParaRPr lang="es-ES_tradnl" altLang="en-US" sz="3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21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56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MAKE SURE YOUR PLANNER IS UP TO DATE FOR YOUR EXTRA CREDIT QUESTION!!</a:t>
            </a:r>
          </a:p>
          <a:p>
            <a:r>
              <a:rPr lang="en-US" dirty="0" smtClean="0"/>
              <a:t>Proyecto: Diorama is </a:t>
            </a:r>
            <a:r>
              <a:rPr lang="en-US" smtClean="0"/>
              <a:t>DUE MONDAY!</a:t>
            </a:r>
            <a:endParaRPr lang="en-US" dirty="0" smtClean="0"/>
          </a:p>
          <a:p>
            <a:r>
              <a:rPr lang="en-US" dirty="0" smtClean="0"/>
              <a:t>Study for exam: cap. 2 on TOMORROW!!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House/home</a:t>
            </a:r>
          </a:p>
          <a:p>
            <a:pPr lvl="1"/>
            <a:r>
              <a:rPr lang="en-US" dirty="0" err="1" smtClean="0"/>
              <a:t>Tener</a:t>
            </a:r>
            <a:endParaRPr lang="en-US" dirty="0" smtClean="0"/>
          </a:p>
          <a:p>
            <a:pPr lvl="1"/>
            <a:r>
              <a:rPr lang="en-US" dirty="0" smtClean="0"/>
              <a:t>Possessive Adjectives</a:t>
            </a:r>
          </a:p>
          <a:p>
            <a:pPr lvl="1"/>
            <a:r>
              <a:rPr lang="en-US" dirty="0" smtClean="0"/>
              <a:t>Readings: </a:t>
            </a:r>
            <a:r>
              <a:rPr lang="en-US" u="sng" dirty="0" err="1" smtClean="0"/>
              <a:t>Una</a:t>
            </a:r>
            <a:r>
              <a:rPr lang="en-US" u="sng" dirty="0" smtClean="0"/>
              <a:t> </a:t>
            </a:r>
            <a:r>
              <a:rPr lang="en-US" u="sng" dirty="0" err="1" smtClean="0"/>
              <a:t>familia</a:t>
            </a:r>
            <a:r>
              <a:rPr lang="en-US" u="sng" dirty="0" smtClean="0"/>
              <a:t> </a:t>
            </a:r>
            <a:r>
              <a:rPr lang="en-US" u="sng" dirty="0" err="1" smtClean="0"/>
              <a:t>ecuatoriana</a:t>
            </a:r>
            <a:r>
              <a:rPr lang="en-US" dirty="0" smtClean="0"/>
              <a:t> &amp; </a:t>
            </a:r>
            <a:r>
              <a:rPr lang="en-US" u="sng" dirty="0" err="1" smtClean="0"/>
              <a:t>Mascotas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30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5774</TotalTime>
  <Words>175</Words>
  <Application>Microsoft Office PowerPoint</Application>
  <PresentationFormat>On-screen Show (4:3)</PresentationFormat>
  <Paragraphs>57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1_Office Theme</vt:lpstr>
      <vt:lpstr>Me llamo ________________ Clase 602 La fecha es el 8 de marzo del 2017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56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 Clase 702 La fecha es el 10 de diciembre del 2013</dc:title>
  <dc:creator>Helen Zumaeta</dc:creator>
  <cp:lastModifiedBy>Helen Zumaeta</cp:lastModifiedBy>
  <cp:revision>46</cp:revision>
  <cp:lastPrinted>2016-03-16T17:23:01Z</cp:lastPrinted>
  <dcterms:created xsi:type="dcterms:W3CDTF">2013-12-09T19:13:15Z</dcterms:created>
  <dcterms:modified xsi:type="dcterms:W3CDTF">2017-03-08T22:25:26Z</dcterms:modified>
</cp:coreProperties>
</file>